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10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3"/>
  </p:normalViewPr>
  <p:slideViewPr>
    <p:cSldViewPr snapToGrid="0" snapToObjects="1">
      <p:cViewPr varScale="1">
        <p:scale>
          <a:sx n="85" d="100"/>
          <a:sy n="85" d="100"/>
        </p:scale>
        <p:origin x="176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michaellowe/Downloads/instruction_set-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Clusters</a:t>
            </a:r>
            <a:r>
              <a:rPr lang="en-US" baseline="0"/>
              <a:t> vs Adjusted Rand</a:t>
            </a:r>
            <a:endParaRPr lang="en-US"/>
          </a:p>
        </c:rich>
      </c:tx>
      <c:layout>
        <c:manualLayout>
          <c:xMode val="edge"/>
          <c:yMode val="edge"/>
          <c:x val="0.211130796150481"/>
          <c:y val="0.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22794762425101"/>
          <c:y val="0.187982015985214"/>
          <c:w val="0.883252405949256"/>
          <c:h val="0.700054316127151"/>
        </c:manualLayout>
      </c:layout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Sheet2!$A$1:$A$7</c:f>
              <c:numCache>
                <c:formatCode>General</c:formatCode>
                <c:ptCount val="7"/>
                <c:pt idx="0">
                  <c:v>3.0</c:v>
                </c:pt>
                <c:pt idx="1">
                  <c:v>5.0</c:v>
                </c:pt>
                <c:pt idx="2">
                  <c:v>7.0</c:v>
                </c:pt>
                <c:pt idx="3">
                  <c:v>9.0</c:v>
                </c:pt>
                <c:pt idx="4">
                  <c:v>11.0</c:v>
                </c:pt>
                <c:pt idx="5">
                  <c:v>13.0</c:v>
                </c:pt>
                <c:pt idx="6">
                  <c:v>15.0</c:v>
                </c:pt>
              </c:numCache>
            </c:numRef>
          </c:xVal>
          <c:yVal>
            <c:numRef>
              <c:f>Sheet2!$B$1:$B$7</c:f>
              <c:numCache>
                <c:formatCode>General</c:formatCode>
                <c:ptCount val="7"/>
                <c:pt idx="0">
                  <c:v>19.99</c:v>
                </c:pt>
                <c:pt idx="1">
                  <c:v>20.29</c:v>
                </c:pt>
                <c:pt idx="2">
                  <c:v>24.1</c:v>
                </c:pt>
                <c:pt idx="3">
                  <c:v>26.93</c:v>
                </c:pt>
                <c:pt idx="4">
                  <c:v>23.67</c:v>
                </c:pt>
                <c:pt idx="5">
                  <c:v>23.333</c:v>
                </c:pt>
                <c:pt idx="6">
                  <c:v>20.67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7602720"/>
        <c:axId val="-1737579616"/>
      </c:scatterChart>
      <c:valAx>
        <c:axId val="-1737602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7579616"/>
        <c:crosses val="autoZero"/>
        <c:crossBetween val="midCat"/>
      </c:valAx>
      <c:valAx>
        <c:axId val="-1737579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7602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63EFA5E-FA76-400D-B3DC-F0BA90E6D107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7281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80" y="215849"/>
            <a:ext cx="8825658" cy="2677648"/>
          </a:xfrm>
        </p:spPr>
        <p:txBody>
          <a:bodyPr/>
          <a:lstStyle/>
          <a:p>
            <a:r>
              <a:rPr lang="en-US" sz="2400" b="1" dirty="0" smtClean="0"/>
              <a:t>Unsupervised Hyperspectral Image Segmentation of Indian Pine </a:t>
            </a:r>
            <a:endParaRPr lang="en-US" sz="2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ALPHA</a:t>
            </a:r>
          </a:p>
        </p:txBody>
      </p:sp>
    </p:spTree>
    <p:extLst>
      <p:ext uri="{BB962C8B-B14F-4D97-AF65-F5344CB8AC3E}">
        <p14:creationId xmlns:p14="http://schemas.microsoft.com/office/powerpoint/2010/main" val="127337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the data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r>
              <a:rPr lang="en-US" dirty="0" smtClean="0"/>
              <a:t>Hyperspectral Imaging performed </a:t>
            </a:r>
            <a:r>
              <a:rPr lang="en-US" dirty="0"/>
              <a:t>using remote sensing devices. </a:t>
            </a:r>
            <a:r>
              <a:rPr lang="en-US" dirty="0" smtClean="0"/>
              <a:t>This works by </a:t>
            </a:r>
            <a:r>
              <a:rPr lang="en-US" dirty="0"/>
              <a:t>analyzing electromagnetic radiation transmitted </a:t>
            </a:r>
            <a:r>
              <a:rPr lang="en-US" dirty="0" smtClean="0"/>
              <a:t>through a large spectrum of bands, </a:t>
            </a:r>
            <a:r>
              <a:rPr lang="en-US" dirty="0"/>
              <a:t>reflected from, or absorbed by a local observed medium; i.e. </a:t>
            </a:r>
            <a:r>
              <a:rPr lang="en-US" dirty="0" smtClean="0"/>
              <a:t>Land</a:t>
            </a:r>
            <a:r>
              <a:rPr lang="en-US" dirty="0"/>
              <a:t> </a:t>
            </a:r>
            <a:r>
              <a:rPr lang="en-US" dirty="0" smtClean="0"/>
              <a:t>mapping.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r>
              <a:rPr lang="en-US" b="1" dirty="0" smtClean="0"/>
              <a:t>Challenge:  </a:t>
            </a:r>
            <a:r>
              <a:rPr lang="en-US" b="1" dirty="0"/>
              <a:t>U</a:t>
            </a:r>
            <a:r>
              <a:rPr lang="en-US" b="1" dirty="0" smtClean="0"/>
              <a:t>nderstanding the data set.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b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b="1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b="1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b="1" dirty="0"/>
          </a:p>
        </p:txBody>
      </p:sp>
      <p:pic>
        <p:nvPicPr>
          <p:cNvPr id="1028" name="Picture 4" descr="mage result for hyperspectral ima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5" b="7013"/>
          <a:stretch/>
        </p:blipFill>
        <p:spPr bwMode="auto">
          <a:xfrm>
            <a:off x="6850505" y="3117954"/>
            <a:ext cx="4661941" cy="2683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943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The purpose of this experiment was to properly classify the labeled data from the ground truth into recognizable clusters.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9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AND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Create an </a:t>
            </a:r>
            <a:r>
              <a:rPr lang="en-US" dirty="0"/>
              <a:t>algorithm that iterates through each spectral band </a:t>
            </a:r>
            <a:r>
              <a:rPr lang="en-US" dirty="0" smtClean="0"/>
              <a:t>to understand the dataset entirely. </a:t>
            </a:r>
            <a:endParaRPr lang="en-US" dirty="0"/>
          </a:p>
          <a:p>
            <a:r>
              <a:rPr lang="en-US" dirty="0" smtClean="0"/>
              <a:t>PCA: performed to maximize variance and reduce the amount of features used in classification. </a:t>
            </a:r>
          </a:p>
          <a:p>
            <a:r>
              <a:rPr lang="en-US" dirty="0" smtClean="0"/>
              <a:t>K-Means: Used to cluster the data after PCA feature reduction. </a:t>
            </a:r>
          </a:p>
          <a:p>
            <a:r>
              <a:rPr lang="en-US" dirty="0" smtClean="0"/>
              <a:t>Neighborhood Bias: Smooths decision area to make image less pixilated</a:t>
            </a:r>
            <a:endParaRPr lang="en-US" dirty="0"/>
          </a:p>
          <a:p>
            <a:pPr lvl="1"/>
            <a:r>
              <a:rPr lang="en-US" dirty="0" smtClean="0"/>
              <a:t>i.e.: Probabilistic K-NN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06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PREPROCESSING AND PCA</a:t>
            </a:r>
            <a:endParaRPr lang="en-US" dirty="0"/>
          </a:p>
        </p:txBody>
      </p:sp>
      <p:pic>
        <p:nvPicPr>
          <p:cNvPr id="4" name="Content Placeholder 3" descr="../Desktop/Screen%20Shot%202017-04-17%20at%2010.37.33%20PM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398" y="1879254"/>
            <a:ext cx="4354256" cy="3449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/var/folders/p2/7v6gh9rs5cld22tl4tn674840000gn/T/com.apple.iChat/Messages/Transfers/Screen Shot 2017-04-17 at 10.43.05 PM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3754"/>
            <a:ext cx="4807901" cy="344963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9243152" y="1853754"/>
            <a:ext cx="24898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Before PCA:  The spectral bands to the left.</a:t>
            </a:r>
          </a:p>
          <a:p>
            <a:endParaRPr lang="en-US" dirty="0"/>
          </a:p>
          <a:p>
            <a:r>
              <a:rPr lang="en-US" dirty="0" smtClean="0"/>
              <a:t>After PCA:  The spectral bands to the right. 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Advantages:  Able to implement K-Means to generate image.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75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K-MEANS CLUSTERING</a:t>
            </a:r>
            <a:endParaRPr lang="en-US" dirty="0"/>
          </a:p>
        </p:txBody>
      </p:sp>
      <p:pic>
        <p:nvPicPr>
          <p:cNvPr id="4" name="Content Placeholder 3" descr="../Desktop/Screen%20Shot%202017-04-18%20at%207.59.07%20AM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579" y="2300748"/>
            <a:ext cx="3627197" cy="202418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602119229"/>
              </p:ext>
            </p:extLst>
          </p:nvPr>
        </p:nvGraphicFramePr>
        <p:xfrm>
          <a:off x="5520368" y="1945822"/>
          <a:ext cx="4031255" cy="23113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56771" y="4704202"/>
            <a:ext cx="92872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Observation:</a:t>
            </a:r>
          </a:p>
          <a:p>
            <a:r>
              <a:rPr lang="en-US" dirty="0" smtClean="0"/>
              <a:t> Though the ground truth cluster number is 16, the optimal number of experimental clusters was much smaller.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4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BEFORE NEIGHBORHOOD BIASING </a:t>
            </a:r>
            <a:endParaRPr lang="en-US" dirty="0"/>
          </a:p>
        </p:txBody>
      </p:sp>
      <p:pic>
        <p:nvPicPr>
          <p:cNvPr id="4" name="Content Placeholder 3" descr="Screen%20Shot%202017-04-18%20at%208.24.56%20AM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225" y="2618252"/>
            <a:ext cx="7201883" cy="24789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493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594657"/>
            <a:ext cx="9603275" cy="1049235"/>
          </a:xfrm>
        </p:spPr>
        <p:txBody>
          <a:bodyPr/>
          <a:lstStyle/>
          <a:p>
            <a:r>
              <a:rPr lang="en-US" dirty="0" smtClean="0"/>
              <a:t>RESULTS: AFTER NEIGHBORHOOD BIASING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/>
          <a:srcRect l="50397" t="8309" r="1985" b="4446"/>
          <a:stretch/>
        </p:blipFill>
        <p:spPr bwMode="auto">
          <a:xfrm>
            <a:off x="132444" y="2063616"/>
            <a:ext cx="3942713" cy="34496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49351" y="5513254"/>
            <a:ext cx="3777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Clustering after biasing applied.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663588" y="2063616"/>
            <a:ext cx="39574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Neighborhood biasing provides more higher accuracy with larger clusters by smoothing out the decision space associated with each data point according to its surroundings.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872" y="2063616"/>
            <a:ext cx="3365747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096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874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853</TotalTime>
  <Words>249</Words>
  <Application>Microsoft Macintosh PowerPoint</Application>
  <PresentationFormat>Widescreen</PresentationFormat>
  <Paragraphs>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Gill Sans MT</vt:lpstr>
      <vt:lpstr>Arial</vt:lpstr>
      <vt:lpstr>Gallery</vt:lpstr>
      <vt:lpstr>Unsupervised Hyperspectral Image Segmentation of Indian Pine </vt:lpstr>
      <vt:lpstr>Understanding the data  </vt:lpstr>
      <vt:lpstr>Goal</vt:lpstr>
      <vt:lpstr>DESIGN AND Implementation</vt:lpstr>
      <vt:lpstr>Results: PREPROCESSING AND PCA</vt:lpstr>
      <vt:lpstr>RESULTS: K-MEANS CLUSTERING</vt:lpstr>
      <vt:lpstr>RESULTS: BEFORE NEIGHBORHOOD BIASING </vt:lpstr>
      <vt:lpstr>RESULTS: AFTER NEIGHBORHOOD BIASING</vt:lpstr>
      <vt:lpstr>Questions?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Unsupervised Hyperspectral Image Segmentation of Indian Pine </dc:title>
  <dc:creator>Lowe,Michael A</dc:creator>
  <cp:lastModifiedBy>Lowe,Michael A</cp:lastModifiedBy>
  <cp:revision>10</cp:revision>
  <dcterms:created xsi:type="dcterms:W3CDTF">2017-04-18T04:08:30Z</dcterms:created>
  <dcterms:modified xsi:type="dcterms:W3CDTF">2017-04-18T18:22:16Z</dcterms:modified>
</cp:coreProperties>
</file>

<file path=docProps/thumbnail.jpeg>
</file>